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74" r:id="rId3"/>
    <p:sldId id="430" r:id="rId5"/>
    <p:sldId id="374" r:id="rId6"/>
    <p:sldId id="384" r:id="rId7"/>
    <p:sldId id="378" r:id="rId8"/>
    <p:sldId id="312" r:id="rId9"/>
    <p:sldId id="414" r:id="rId10"/>
    <p:sldId id="395" r:id="rId11"/>
    <p:sldId id="388" r:id="rId12"/>
    <p:sldId id="352" r:id="rId13"/>
    <p:sldId id="375" r:id="rId14"/>
    <p:sldId id="260" r:id="rId15"/>
    <p:sldId id="415" r:id="rId16"/>
    <p:sldId id="376" r:id="rId17"/>
    <p:sldId id="418" r:id="rId18"/>
    <p:sldId id="419" r:id="rId19"/>
    <p:sldId id="410" r:id="rId20"/>
    <p:sldId id="417" r:id="rId21"/>
    <p:sldId id="420" r:id="rId22"/>
    <p:sldId id="421" r:id="rId23"/>
    <p:sldId id="3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A69A"/>
    <a:srgbClr val="E7E6E6"/>
    <a:srgbClr val="FF5252"/>
    <a:srgbClr val="80CBC4"/>
    <a:srgbClr val="C00000"/>
    <a:srgbClr val="F31818"/>
    <a:srgbClr val="262626"/>
    <a:srgbClr val="B5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6" y="480"/>
      </p:cViewPr>
      <p:guideLst>
        <p:guide orient="horz" pos="2110"/>
        <p:guide pos="65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AD1D9-B2DD-4942-BC4F-B6655ADEEB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C4FF2-319C-447C-A346-25196F1D62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9860F-3D4E-4B43-B5B4-A487B7F2EB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1" y="332295"/>
            <a:ext cx="11472420" cy="6193411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6" name="矩形 5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4" name="矩形 3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38731" y="621505"/>
            <a:ext cx="9506293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334609" y="188641"/>
            <a:ext cx="434791" cy="388109"/>
            <a:chOff x="406574" y="236732"/>
            <a:chExt cx="708751" cy="613315"/>
          </a:xfrm>
        </p:grpSpPr>
        <p:sp>
          <p:nvSpPr>
            <p:cNvPr id="7" name="矩形 6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602607" y="347238"/>
              <a:ext cx="512718" cy="5028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9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991467-EF8B-45DB-9602-39439E82D5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EBD2EF-65C0-4E17-BB55-BDCC7915346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5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3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media" Target="../media/media1.wmv"/><Relationship Id="rId3" Type="http://schemas.openxmlformats.org/officeDocument/2006/relationships/video" Target="../media/media1.wmv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4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microsoft.com/office/2007/relationships/media" Target="../media/media2.wmv"/><Relationship Id="rId4" Type="http://schemas.openxmlformats.org/officeDocument/2006/relationships/video" Target="../media/media2.wmv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microsoft.com/office/2007/relationships/media" Target="../media/media3.wmv"/><Relationship Id="rId4" Type="http://schemas.openxmlformats.org/officeDocument/2006/relationships/video" Target="../media/media3.wmv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5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microsoft.com/office/2007/relationships/media" Target="../media/media4.wmv"/><Relationship Id="rId3" Type="http://schemas.openxmlformats.org/officeDocument/2006/relationships/video" Target="../media/media4.wmv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5.png"/><Relationship Id="rId3" Type="http://schemas.microsoft.com/office/2007/relationships/media" Target="../media/media5.wmv"/><Relationship Id="rId2" Type="http://schemas.openxmlformats.org/officeDocument/2006/relationships/video" Target="../media/media5.wmv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6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2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860631" y="208980"/>
            <a:ext cx="4493567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作业代码贴图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671876"/>
            <a:ext cx="9990249" cy="3224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2701964" y="2904636"/>
            <a:ext cx="1526916" cy="3953364"/>
          </a:xfrm>
          <a:custGeom>
            <a:avLst/>
            <a:gdLst>
              <a:gd name="T0" fmla="*/ 376 w 376"/>
              <a:gd name="T1" fmla="*/ 145 h 979"/>
              <a:gd name="T2" fmla="*/ 227 w 376"/>
              <a:gd name="T3" fmla="*/ 385 h 979"/>
              <a:gd name="T4" fmla="*/ 189 w 376"/>
              <a:gd name="T5" fmla="*/ 0 h 979"/>
              <a:gd name="T6" fmla="*/ 198 w 376"/>
              <a:gd name="T7" fmla="*/ 104 h 979"/>
              <a:gd name="T8" fmla="*/ 188 w 376"/>
              <a:gd name="T9" fmla="*/ 513 h 979"/>
              <a:gd name="T10" fmla="*/ 0 w 376"/>
              <a:gd name="T11" fmla="*/ 272 h 979"/>
              <a:gd name="T12" fmla="*/ 184 w 376"/>
              <a:gd name="T13" fmla="*/ 548 h 979"/>
              <a:gd name="T14" fmla="*/ 90 w 376"/>
              <a:gd name="T15" fmla="*/ 979 h 979"/>
              <a:gd name="T16" fmla="*/ 161 w 376"/>
              <a:gd name="T17" fmla="*/ 979 h 979"/>
              <a:gd name="T18" fmla="*/ 227 w 376"/>
              <a:gd name="T19" fmla="*/ 415 h 979"/>
              <a:gd name="T20" fmla="*/ 376 w 376"/>
              <a:gd name="T21" fmla="*/ 145 h 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6" h="979">
                <a:moveTo>
                  <a:pt x="376" y="145"/>
                </a:moveTo>
                <a:cubicBezTo>
                  <a:pt x="227" y="385"/>
                  <a:pt x="227" y="385"/>
                  <a:pt x="227" y="385"/>
                </a:cubicBezTo>
                <a:cubicBezTo>
                  <a:pt x="222" y="156"/>
                  <a:pt x="189" y="0"/>
                  <a:pt x="189" y="0"/>
                </a:cubicBezTo>
                <a:cubicBezTo>
                  <a:pt x="189" y="0"/>
                  <a:pt x="189" y="0"/>
                  <a:pt x="198" y="104"/>
                </a:cubicBezTo>
                <a:cubicBezTo>
                  <a:pt x="205" y="198"/>
                  <a:pt x="204" y="350"/>
                  <a:pt x="188" y="513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72"/>
                  <a:pt x="132" y="479"/>
                  <a:pt x="184" y="548"/>
                </a:cubicBezTo>
                <a:cubicBezTo>
                  <a:pt x="167" y="696"/>
                  <a:pt x="137" y="851"/>
                  <a:pt x="90" y="979"/>
                </a:cubicBezTo>
                <a:cubicBezTo>
                  <a:pt x="161" y="979"/>
                  <a:pt x="161" y="979"/>
                  <a:pt x="161" y="979"/>
                </a:cubicBezTo>
                <a:cubicBezTo>
                  <a:pt x="213" y="777"/>
                  <a:pt x="228" y="579"/>
                  <a:pt x="227" y="415"/>
                </a:cubicBezTo>
                <a:cubicBezTo>
                  <a:pt x="259" y="366"/>
                  <a:pt x="376" y="145"/>
                  <a:pt x="376" y="14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92912" y="2694127"/>
            <a:ext cx="678575" cy="678575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2923341" y="3839132"/>
            <a:ext cx="559944" cy="559944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07465" y="4747184"/>
            <a:ext cx="504714" cy="504714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21818" y="4419400"/>
            <a:ext cx="504714" cy="504714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30719" y="3885467"/>
            <a:ext cx="645976" cy="645976"/>
          </a:xfrm>
          <a:prstGeom prst="ellipse">
            <a:avLst/>
          </a:pr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17387" y="3741581"/>
            <a:ext cx="299884" cy="2998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49413" y="4591664"/>
            <a:ext cx="362909" cy="362909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53212" y="2022672"/>
            <a:ext cx="233044" cy="233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87267" y="3961406"/>
            <a:ext cx="233044" cy="2330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62472" y="3835733"/>
            <a:ext cx="678575" cy="678575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11412" y="3229283"/>
            <a:ext cx="436115" cy="436115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86121" y="4606533"/>
            <a:ext cx="383103" cy="383103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012165" y="2975768"/>
            <a:ext cx="173078" cy="173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94363" y="3471248"/>
            <a:ext cx="285071" cy="285071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4995" y="3408805"/>
            <a:ext cx="516976" cy="516976"/>
          </a:xfrm>
          <a:prstGeom prst="ellipse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30324" y="4221858"/>
            <a:ext cx="516976" cy="516976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969408" y="2237199"/>
            <a:ext cx="456928" cy="456928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396085" y="3519822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53731" y="2825264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236903" y="3425358"/>
            <a:ext cx="452688" cy="45268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400234" y="4810983"/>
            <a:ext cx="504714" cy="50471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40244" y="4694086"/>
            <a:ext cx="507644" cy="507644"/>
          </a:xfrm>
          <a:prstGeom prst="ellipse">
            <a:avLst/>
          </a:prstGeom>
          <a:solidFill>
            <a:schemeClr val="accent4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44100" y="4077324"/>
            <a:ext cx="536812" cy="536812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38200" y="3884111"/>
            <a:ext cx="536812" cy="536812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63201" y="2392268"/>
            <a:ext cx="309557" cy="309557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14821" y="2435767"/>
            <a:ext cx="452688" cy="452688"/>
          </a:xfrm>
          <a:prstGeom prst="ellipse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82194" y="1827207"/>
            <a:ext cx="1408977" cy="1408977"/>
          </a:xfrm>
          <a:prstGeom prst="ellips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cs typeface="+mn-ea"/>
              <a:sym typeface="+mn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730696" y="3274811"/>
            <a:ext cx="1408977" cy="1408977"/>
          </a:xfrm>
          <a:prstGeom prst="ellipse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86163" y="4058095"/>
            <a:ext cx="1408977" cy="1408977"/>
          </a:xfrm>
          <a:prstGeom prst="ellipse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751309" y="2548325"/>
            <a:ext cx="1408977" cy="1408977"/>
          </a:xfrm>
          <a:prstGeom prst="ellipse">
            <a:avLst/>
          </a:prstGeom>
          <a:solidFill>
            <a:schemeClr val="accent3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0" rtlCol="0" anchor="ctr"/>
          <a:lstStyle/>
          <a:p>
            <a:pPr algn="ctr"/>
            <a:endParaRPr lang="id-ID" sz="2000" dirty="0">
              <a:cs typeface="+mn-ea"/>
              <a:sym typeface="+mn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559146" y="3245685"/>
            <a:ext cx="285071" cy="285071"/>
          </a:xfrm>
          <a:prstGeom prst="ellipse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08895" y="3744014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  <a:cs typeface="+mn-ea"/>
                <a:sym typeface="+mn-lt"/>
              </a:rPr>
              <a:t>TagName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53676" y="2262239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  <a:cs typeface="+mn-ea"/>
                <a:sym typeface="+mn-lt"/>
              </a:rPr>
              <a:t>Id	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686163" y="3079643"/>
            <a:ext cx="1608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  <a:cs typeface="+mn-ea"/>
                <a:sym typeface="+mn-lt"/>
              </a:rPr>
              <a:t>className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86163" y="4561729"/>
            <a:ext cx="145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  <a:cs typeface="+mn-ea"/>
                <a:sym typeface="+mn-lt"/>
              </a:rPr>
              <a:t>Name</a:t>
            </a:r>
            <a:endParaRPr lang="id-ID" sz="2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56" name="MH_Text_1"/>
          <p:cNvSpPr/>
          <p:nvPr>
            <p:custDataLst>
              <p:tags r:id="rId1"/>
            </p:custDataLst>
          </p:nvPr>
        </p:nvSpPr>
        <p:spPr>
          <a:xfrm>
            <a:off x="6768770" y="788229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id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MH_Text_1"/>
          <p:cNvSpPr/>
          <p:nvPr>
            <p:custDataLst>
              <p:tags r:id="rId2"/>
            </p:custDataLst>
          </p:nvPr>
        </p:nvSpPr>
        <p:spPr>
          <a:xfrm>
            <a:off x="6412692" y="1252997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document.getElementById(“”);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id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获取元素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8" name="MH_Text_1"/>
          <p:cNvSpPr/>
          <p:nvPr>
            <p:custDataLst>
              <p:tags r:id="rId3"/>
            </p:custDataLst>
          </p:nvPr>
        </p:nvSpPr>
        <p:spPr>
          <a:xfrm>
            <a:off x="6778833" y="1854815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class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MH_Text_1"/>
          <p:cNvSpPr/>
          <p:nvPr>
            <p:custDataLst>
              <p:tags r:id="rId4"/>
            </p:custDataLst>
          </p:nvPr>
        </p:nvSpPr>
        <p:spPr>
          <a:xfrm>
            <a:off x="6768770" y="2252369"/>
            <a:ext cx="3960440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document.getElementsByClassName(“”);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class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名字获取元素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0" name="MH_Text_1"/>
          <p:cNvSpPr/>
          <p:nvPr>
            <p:custDataLst>
              <p:tags r:id="rId5"/>
            </p:custDataLst>
          </p:nvPr>
        </p:nvSpPr>
        <p:spPr>
          <a:xfrm>
            <a:off x="6771637" y="2911840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tagName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MH_Text_1"/>
          <p:cNvSpPr/>
          <p:nvPr>
            <p:custDataLst>
              <p:tags r:id="rId6"/>
            </p:custDataLst>
          </p:nvPr>
        </p:nvSpPr>
        <p:spPr>
          <a:xfrm>
            <a:off x="6281045" y="3368377"/>
            <a:ext cx="4887074" cy="630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document.getElementsByTagName(“”);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通过标签名获取元素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2" name="MH_Text_1"/>
          <p:cNvSpPr/>
          <p:nvPr>
            <p:custDataLst>
              <p:tags r:id="rId7"/>
            </p:custDataLst>
          </p:nvPr>
        </p:nvSpPr>
        <p:spPr>
          <a:xfrm>
            <a:off x="6776488" y="4032962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name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MH_Text_1"/>
          <p:cNvSpPr/>
          <p:nvPr>
            <p:custDataLst>
              <p:tags r:id="rId8"/>
            </p:custDataLst>
          </p:nvPr>
        </p:nvSpPr>
        <p:spPr>
          <a:xfrm>
            <a:off x="6192829" y="4436036"/>
            <a:ext cx="4882222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document.getElementsByName(“”);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name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的属性获取元素，一般用于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input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 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获取元素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54" name="MH_Text_1"/>
          <p:cNvSpPr/>
          <p:nvPr>
            <p:custDataLst>
              <p:tags r:id="rId10"/>
            </p:custDataLst>
          </p:nvPr>
        </p:nvSpPr>
        <p:spPr>
          <a:xfrm>
            <a:off x="6768770" y="5161924"/>
            <a:ext cx="3421406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381000" indent="-3810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selector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MH_Text_1"/>
          <p:cNvSpPr/>
          <p:nvPr>
            <p:custDataLst>
              <p:tags r:id="rId11"/>
            </p:custDataLst>
          </p:nvPr>
        </p:nvSpPr>
        <p:spPr>
          <a:xfrm>
            <a:off x="6631305" y="5571490"/>
            <a:ext cx="5111115" cy="748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document.querySelector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 (“”); 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CSS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选择器获取一个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document.querySelectorAll(“”);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通过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CSS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选择器获取所有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  <a:defRPr/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500"/>
                            </p:stCondLst>
                            <p:childTnLst>
                              <p:par>
                                <p:cTn id="2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500"/>
                            </p:stCondLst>
                            <p:childTnLst>
                              <p:par>
                                <p:cTn id="2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6000"/>
                            </p:stCondLst>
                            <p:childTnLst>
                              <p:par>
                                <p:cTn id="2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8" grpId="0" animBg="1"/>
      <p:bldP spid="43" grpId="0" animBg="1"/>
      <p:bldP spid="46" grpId="0" animBg="1"/>
      <p:bldP spid="48" grpId="0" animBg="1"/>
      <p:bldP spid="49" grpId="0"/>
      <p:bldP spid="50" grpId="0"/>
      <p:bldP spid="51" grpId="0"/>
      <p:bldP spid="52" grpId="0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47" grpId="0"/>
      <p:bldP spid="54" grpId="0" bldLvl="0" animBg="1"/>
      <p:bldP spid="5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218272" y="2197893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第二部分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简单事件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的基础事件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10299113" y="2322654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632075" y="1064895"/>
            <a:ext cx="1635760" cy="503555"/>
            <a:chOff x="-182754" y="0"/>
            <a:chExt cx="135445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182754" y="36254"/>
              <a:ext cx="1354454" cy="39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 </a:t>
              </a:r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onclick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2063517" y="1765469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单击事件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2349832" y="5102999"/>
            <a:ext cx="2202475" cy="503238"/>
            <a:chOff x="0" y="0"/>
            <a:chExt cx="108012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694" y="41978"/>
              <a:ext cx="1027970" cy="39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onmouseleave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5200896" y="1062601"/>
            <a:ext cx="1841494" cy="503238"/>
            <a:chOff x="-57839" y="0"/>
            <a:chExt cx="1417676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330018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ondblclick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57839" y="42116"/>
              <a:ext cx="1417676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5565705" y="5102999"/>
            <a:ext cx="20717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onresize</a:t>
              </a:r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8046176" y="1062601"/>
            <a:ext cx="2090806" cy="503238"/>
            <a:chOff x="51775" y="-2453"/>
            <a:chExt cx="108750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59155" y="-2453"/>
              <a:ext cx="1080120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cs typeface="+mn-ea"/>
                  <a:sym typeface="+mn-lt"/>
                </a:rPr>
                <a:t> onmouseenter</a:t>
              </a:r>
              <a:endParaRPr lang="zh-CN" altLang="en-US" sz="20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8582240" y="5102999"/>
            <a:ext cx="1878039" cy="503238"/>
            <a:chOff x="0" y="0"/>
            <a:chExt cx="1348653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348653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182124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onchange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5180145" y="1779147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双击事件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8066164" y="1765470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鼠标划入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2277176" y="57705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鼠标划出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5342517" y="57705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窗口变化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52" name="矩形 60"/>
          <p:cNvSpPr>
            <a:spLocks noChangeArrowheads="1"/>
          </p:cNvSpPr>
          <p:nvPr/>
        </p:nvSpPr>
        <p:spPr bwMode="auto">
          <a:xfrm>
            <a:off x="8211280" y="5789333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改变下拉框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25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325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2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25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825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325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4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24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375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25" grpId="0"/>
      <p:bldP spid="47" grpId="0"/>
      <p:bldP spid="48" grpId="0"/>
      <p:bldP spid="49" grpId="0"/>
      <p:bldP spid="50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事件代码贴图（</a:t>
            </a:r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this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）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1" y="833437"/>
            <a:ext cx="3184969" cy="1117501"/>
          </a:xfrm>
          <a:prstGeom prst="rect">
            <a:avLst/>
          </a:prstGeom>
        </p:spPr>
      </p:pic>
      <p:pic>
        <p:nvPicPr>
          <p:cNvPr id="5" name="111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7623" y="651827"/>
            <a:ext cx="3313310" cy="54925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30" y="1950938"/>
            <a:ext cx="3121086" cy="43601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05597" y="2848801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4"/>
                </a:solidFill>
                <a:effectLst/>
              </a:rPr>
              <a:t>==&gt;</a:t>
            </a:r>
            <a:endParaRPr lang="zh-CN" altLang="en-US" sz="5400" b="1" cap="none" spc="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32" y="1965784"/>
            <a:ext cx="3184968" cy="4360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第三部分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修改样式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修改样式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1" y="1318673"/>
            <a:ext cx="3524250" cy="2047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1" y="3308945"/>
            <a:ext cx="4371975" cy="215265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4600" y="781050"/>
            <a:ext cx="5867400" cy="5295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54939" y="2379308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&gt;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0631" y="5691500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PS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：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9003" y="5837929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Obj.style</a:t>
            </a:r>
            <a:r>
              <a:rPr lang="en-US" altLang="zh-CN" dirty="0"/>
              <a:t>[</a:t>
            </a:r>
            <a:r>
              <a:rPr lang="zh-CN" altLang="en-US" dirty="0"/>
              <a:t>变量</a:t>
            </a:r>
            <a:r>
              <a:rPr lang="en-US" altLang="zh-CN" dirty="0"/>
              <a:t>]=</a:t>
            </a:r>
            <a:r>
              <a:rPr lang="zh-CN" altLang="en-US" dirty="0"/>
              <a:t>变量值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操作标签属性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30561" y="6174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74251" y="1279378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请注意，标签属性分为两种</a:t>
            </a:r>
            <a:endParaRPr lang="en-US" altLang="zh-CN" dirty="0"/>
          </a:p>
          <a:p>
            <a:r>
              <a:rPr lang="zh-CN" altLang="en-US" dirty="0"/>
              <a:t>合法属性和自定义属性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465675" y="2967335"/>
            <a:ext cx="21684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==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&gt;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60779" y="613947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PS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：</a:t>
            </a:r>
            <a:endParaRPr lang="zh-CN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9" y="902069"/>
            <a:ext cx="2590800" cy="1143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1" y="2045069"/>
            <a:ext cx="4305139" cy="4323040"/>
          </a:xfrm>
          <a:prstGeom prst="rect">
            <a:avLst/>
          </a:prstGeom>
        </p:spPr>
      </p:pic>
      <p:pic>
        <p:nvPicPr>
          <p:cNvPr id="13" name="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45285" y="790623"/>
            <a:ext cx="4152900" cy="575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149970" y="2247102"/>
            <a:ext cx="342725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第四部分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数据类型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的数据类型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 bwMode="auto">
          <a:xfrm rot="5400000">
            <a:off x="10299428" y="2336491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en-US" sz="2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72382" y="2591326"/>
            <a:ext cx="1231915" cy="2415821"/>
            <a:chOff x="7558505" y="2674384"/>
            <a:chExt cx="1168246" cy="2290964"/>
          </a:xfrm>
          <a:solidFill>
            <a:schemeClr val="accent6"/>
          </a:solidFill>
        </p:grpSpPr>
        <p:sp>
          <p:nvSpPr>
            <p:cNvPr id="5" name="Freeform 18"/>
            <p:cNvSpPr/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19"/>
            <p:cNvSpPr/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3421" y="2586961"/>
            <a:ext cx="1231915" cy="2418003"/>
            <a:chOff x="6582724" y="2670245"/>
            <a:chExt cx="1168246" cy="2293034"/>
          </a:xfrm>
          <a:solidFill>
            <a:schemeClr val="accent5"/>
          </a:solidFill>
        </p:grpSpPr>
        <p:sp>
          <p:nvSpPr>
            <p:cNvPr id="8" name="Freeform 9"/>
            <p:cNvSpPr/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7987" y="2657741"/>
            <a:ext cx="1210570" cy="2270365"/>
            <a:chOff x="5629255" y="2737367"/>
            <a:chExt cx="1148004" cy="2153026"/>
          </a:xfrm>
          <a:solidFill>
            <a:schemeClr val="accent4"/>
          </a:solidFill>
        </p:grpSpPr>
        <p:sp>
          <p:nvSpPr>
            <p:cNvPr id="11" name="任意多边形 10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9728" y="2582858"/>
            <a:ext cx="1231915" cy="2415821"/>
            <a:chOff x="4635171" y="2666353"/>
            <a:chExt cx="1168246" cy="2290964"/>
          </a:xfrm>
          <a:solidFill>
            <a:schemeClr val="accent3"/>
          </a:solidFill>
        </p:grpSpPr>
        <p:sp>
          <p:nvSpPr>
            <p:cNvPr id="14" name="Freeform 7"/>
            <p:cNvSpPr/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60768" y="2578492"/>
            <a:ext cx="1231915" cy="2418003"/>
            <a:chOff x="3659390" y="2662213"/>
            <a:chExt cx="1168246" cy="2293034"/>
          </a:xfrm>
          <a:solidFill>
            <a:schemeClr val="accent2"/>
          </a:solidFill>
        </p:grpSpPr>
        <p:sp>
          <p:nvSpPr>
            <p:cNvPr id="17" name="Freeform 9"/>
            <p:cNvSpPr/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64" tIns="64282" rIns="128564" bIns="64282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39171" y="2649272"/>
            <a:ext cx="4105073" cy="2249019"/>
            <a:chOff x="-38987" y="2729334"/>
            <a:chExt cx="3892912" cy="2132784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2"/>
          <p:cNvGrpSpPr/>
          <p:nvPr/>
        </p:nvGrpSpPr>
        <p:grpSpPr bwMode="auto">
          <a:xfrm>
            <a:off x="2038531" y="1130152"/>
            <a:ext cx="1540763" cy="503238"/>
            <a:chOff x="-513831" y="19825"/>
            <a:chExt cx="1733480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-376675" y="19825"/>
              <a:ext cx="1596324" cy="50405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-513831" y="54694"/>
              <a:ext cx="15963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  string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1650423" y="1784472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字符串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6" name="Group 22"/>
          <p:cNvGrpSpPr/>
          <p:nvPr/>
        </p:nvGrpSpPr>
        <p:grpSpPr bwMode="auto">
          <a:xfrm>
            <a:off x="3170594" y="5212783"/>
            <a:ext cx="1747889" cy="503238"/>
            <a:chOff x="23572" y="0"/>
            <a:chExt cx="138196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23572" y="0"/>
              <a:ext cx="1381965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47"/>
            <p:cNvSpPr>
              <a:spLocks noChangeArrowheads="1"/>
            </p:cNvSpPr>
            <p:nvPr/>
          </p:nvSpPr>
          <p:spPr bwMode="auto">
            <a:xfrm>
              <a:off x="51774" y="41772"/>
              <a:ext cx="1353763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undefined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2"/>
          <p:cNvGrpSpPr/>
          <p:nvPr/>
        </p:nvGrpSpPr>
        <p:grpSpPr bwMode="auto">
          <a:xfrm>
            <a:off x="4834078" y="1102918"/>
            <a:ext cx="1577969" cy="503238"/>
            <a:chOff x="-57839" y="0"/>
            <a:chExt cx="180024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1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654263" cy="504056"/>
            </a:xfrm>
            <a:prstGeom prst="round2Same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47"/>
            <p:cNvSpPr>
              <a:spLocks noChangeArrowheads="1"/>
            </p:cNvSpPr>
            <p:nvPr/>
          </p:nvSpPr>
          <p:spPr bwMode="auto">
            <a:xfrm>
              <a:off x="-57839" y="42116"/>
              <a:ext cx="180024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number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Group 22"/>
          <p:cNvGrpSpPr/>
          <p:nvPr/>
        </p:nvGrpSpPr>
        <p:grpSpPr bwMode="auto">
          <a:xfrm>
            <a:off x="6096000" y="5164429"/>
            <a:ext cx="1533114" cy="552233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3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null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22"/>
          <p:cNvGrpSpPr/>
          <p:nvPr/>
        </p:nvGrpSpPr>
        <p:grpSpPr bwMode="auto">
          <a:xfrm>
            <a:off x="7594776" y="1078620"/>
            <a:ext cx="1609521" cy="503238"/>
            <a:chOff x="-173346" y="0"/>
            <a:chExt cx="1749114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-1" y="0"/>
              <a:ext cx="1575769" cy="504056"/>
            </a:xfrm>
            <a:prstGeom prst="round2Same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-173346" y="44110"/>
              <a:ext cx="1523995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boolean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22"/>
          <p:cNvGrpSpPr/>
          <p:nvPr/>
        </p:nvGrpSpPr>
        <p:grpSpPr bwMode="auto">
          <a:xfrm>
            <a:off x="8692351" y="5161871"/>
            <a:ext cx="1133475" cy="503238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4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object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60"/>
          <p:cNvSpPr>
            <a:spLocks noChangeArrowheads="1"/>
          </p:cNvSpPr>
          <p:nvPr/>
        </p:nvSpPr>
        <p:spPr bwMode="auto">
          <a:xfrm>
            <a:off x="4422305" y="178923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数字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矩形 60"/>
          <p:cNvSpPr>
            <a:spLocks noChangeArrowheads="1"/>
          </p:cNvSpPr>
          <p:nvPr/>
        </p:nvSpPr>
        <p:spPr bwMode="auto">
          <a:xfrm>
            <a:off x="7206665" y="1783825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布尔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9" name="矩形 60"/>
          <p:cNvSpPr>
            <a:spLocks noChangeArrowheads="1"/>
          </p:cNvSpPr>
          <p:nvPr/>
        </p:nvSpPr>
        <p:spPr bwMode="auto">
          <a:xfrm>
            <a:off x="2865315" y="581751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未定义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矩形 60"/>
          <p:cNvSpPr>
            <a:spLocks noChangeArrowheads="1"/>
          </p:cNvSpPr>
          <p:nvPr/>
        </p:nvSpPr>
        <p:spPr bwMode="auto">
          <a:xfrm>
            <a:off x="5700563" y="5817511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空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矩形 60"/>
          <p:cNvSpPr>
            <a:spLocks noChangeArrowheads="1"/>
          </p:cNvSpPr>
          <p:nvPr/>
        </p:nvSpPr>
        <p:spPr bwMode="auto">
          <a:xfrm>
            <a:off x="8036107" y="5765958"/>
            <a:ext cx="2394115" cy="68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对象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9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99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9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99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99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99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24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599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899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149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25" grpId="0"/>
      <p:bldP spid="47" grpId="0"/>
      <p:bldP spid="48" grpId="0"/>
      <p:bldP spid="49" grpId="0"/>
      <p:bldP spid="50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代码贴图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5" y="749175"/>
            <a:ext cx="6829425" cy="5695950"/>
          </a:xfrm>
          <a:prstGeom prst="rect">
            <a:avLst/>
          </a:prstGeom>
        </p:spPr>
      </p:pic>
      <p:pic>
        <p:nvPicPr>
          <p:cNvPr id="5" name="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9211" y="749175"/>
            <a:ext cx="4229100" cy="37338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670180" y="484156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latin typeface="Verdana" panose="020B0604030504040204" pitchFamily="34" charset="0"/>
              </a:rPr>
              <a:t>null</a:t>
            </a:r>
            <a:r>
              <a:rPr lang="zh-CN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类型进行</a:t>
            </a:r>
            <a:r>
              <a:rPr lang="en-US" altLang="zh-CN" sz="1400" dirty="0">
                <a:solidFill>
                  <a:srgbClr val="333333"/>
                </a:solidFill>
                <a:latin typeface="Verdana" panose="020B0604030504040204" pitchFamily="34" charset="0"/>
              </a:rPr>
              <a:t>typeof</a:t>
            </a:r>
            <a:r>
              <a:rPr lang="zh-CN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操作符后，结果是</a:t>
            </a:r>
            <a:r>
              <a:rPr lang="en-US" altLang="zh-CN" sz="1400" dirty="0">
                <a:solidFill>
                  <a:srgbClr val="333333"/>
                </a:solidFill>
                <a:latin typeface="Verdana" panose="020B0604030504040204" pitchFamily="34" charset="0"/>
              </a:rPr>
              <a:t>object</a:t>
            </a:r>
            <a:r>
              <a:rPr lang="zh-CN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，</a:t>
            </a:r>
            <a:endParaRPr lang="en-US" altLang="zh-CN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原因在于，</a:t>
            </a:r>
            <a:r>
              <a:rPr lang="en-US" altLang="zh-CN" sz="1400" dirty="0">
                <a:solidFill>
                  <a:srgbClr val="333333"/>
                </a:solidFill>
                <a:latin typeface="Verdana" panose="020B0604030504040204" pitchFamily="34" charset="0"/>
              </a:rPr>
              <a:t>null</a:t>
            </a:r>
            <a:r>
              <a:rPr lang="zh-CN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类型被当做一个空对象引用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4394" y="0"/>
            <a:ext cx="6472978" cy="65051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626" y="2374009"/>
            <a:ext cx="42385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JavaScript</a:t>
            </a:r>
            <a:endParaRPr lang="en-US" altLang="zh-CN" sz="48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			</a:t>
            </a: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一</a:t>
            </a:r>
            <a:endParaRPr lang="en-US" altLang="zh-CN" sz="4000" dirty="0">
              <a:latin typeface="Consolas" panose="020B0609020204030204" pitchFamily="49" charset="0"/>
            </a:endParaRP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011369" y="3959604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讲师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25257" y="3836493"/>
            <a:ext cx="149214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feifei</a:t>
            </a:r>
            <a:endParaRPr lang="en-US" altLang="zh-CN" sz="4400" b="1" dirty="0">
              <a:solidFill>
                <a:schemeClr val="accent5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9946" y="106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8123" y="122045"/>
            <a:ext cx="102857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免责声明：如果本课程内有任何内容侵害了您的权益，请您及时联系我们                             潭州教育全球教学服务中心热线：</a:t>
            </a:r>
            <a:r>
              <a:rPr lang="en-US" altLang="zh-CN" sz="1200" dirty="0"/>
              <a:t>4001567315 </a:t>
            </a:r>
            <a:endParaRPr lang="en-US" altLang="zh-CN" sz="1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练习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78059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3" name="Video_2018-04-16_1521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9890" y="718256"/>
            <a:ext cx="6014888" cy="59307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9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4093699" y="2626932"/>
            <a:ext cx="3427258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谢谢</a:t>
            </a:r>
            <a:endParaRPr lang="en-US" altLang="zh-CN" sz="28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zh-CN" altLang="en-US" sz="66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6838" y="1376025"/>
            <a:ext cx="3982290" cy="4002065"/>
          </a:xfrm>
          <a:prstGeom prst="rect">
            <a:avLst/>
          </a:prstGeom>
        </p:spPr>
      </p:pic>
      <p:sp>
        <p:nvSpPr>
          <p:cNvPr id="20" name="MH_Number_1"/>
          <p:cNvSpPr/>
          <p:nvPr>
            <p:custDataLst>
              <p:tags r:id="rId2"/>
            </p:custDataLst>
          </p:nvPr>
        </p:nvSpPr>
        <p:spPr>
          <a:xfrm>
            <a:off x="7195169" y="207924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7863610" y="1997321"/>
            <a:ext cx="332690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基本使用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7195169" y="290367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5"/>
            </p:custDataLst>
          </p:nvPr>
        </p:nvSpPr>
        <p:spPr>
          <a:xfrm>
            <a:off x="7863610" y="2872288"/>
            <a:ext cx="332690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简单事件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6"/>
            </p:custDataLst>
          </p:nvPr>
        </p:nvSpPr>
        <p:spPr>
          <a:xfrm>
            <a:off x="7195169" y="3728105"/>
            <a:ext cx="359981" cy="35998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7"/>
            </p:custDataLst>
          </p:nvPr>
        </p:nvSpPr>
        <p:spPr>
          <a:xfrm>
            <a:off x="7863610" y="3696717"/>
            <a:ext cx="332690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修改样式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8"/>
            </p:custDataLst>
          </p:nvPr>
        </p:nvSpPr>
        <p:spPr>
          <a:xfrm>
            <a:off x="7195169" y="4552535"/>
            <a:ext cx="359981" cy="35998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9"/>
            </p:custDataLst>
          </p:nvPr>
        </p:nvSpPr>
        <p:spPr>
          <a:xfrm>
            <a:off x="7863610" y="4521146"/>
            <a:ext cx="3326904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JavaScript </a:t>
            </a:r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  <a:sym typeface="Arial" panose="020B0604020202020204" pitchFamily="34" charset="0"/>
              </a:rPr>
              <a:t>数据类型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0"/>
            </p:custDataLst>
          </p:nvPr>
        </p:nvSpPr>
        <p:spPr>
          <a:xfrm>
            <a:off x="3509429" y="2243543"/>
            <a:ext cx="677108" cy="237091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知识点</a:t>
            </a:r>
            <a:endParaRPr lang="zh-CN" altLang="en-US" sz="44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1"/>
            </p:custDataLst>
          </p:nvPr>
        </p:nvSpPr>
        <p:spPr>
          <a:xfrm rot="5400000">
            <a:off x="2086477" y="3184971"/>
            <a:ext cx="2040540" cy="4085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55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55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先看图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87" y="133762"/>
            <a:ext cx="6641270" cy="6590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1955" y="0"/>
            <a:ext cx="6472978" cy="6505122"/>
          </a:xfrm>
          <a:prstGeom prst="rect">
            <a:avLst/>
          </a:prstGeom>
        </p:spPr>
      </p:pic>
      <p:sp>
        <p:nvSpPr>
          <p:cNvPr id="31" name="矩形 259"/>
          <p:cNvSpPr>
            <a:spLocks noChangeArrowheads="1"/>
          </p:cNvSpPr>
          <p:nvPr/>
        </p:nvSpPr>
        <p:spPr bwMode="auto">
          <a:xfrm>
            <a:off x="3586445" y="2197893"/>
            <a:ext cx="4430504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第一部分</a:t>
            </a: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endParaRPr lang="en-US" altLang="zh-CN" sz="4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6000" cap="all" dirty="0">
                <a:solidFill>
                  <a:srgbClr val="26A69A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Arial" panose="020B0604020202020204" pitchFamily="34" charset="0"/>
              </a:rPr>
              <a:t>基本使用</a:t>
            </a:r>
            <a:endParaRPr lang="zh-CN" altLang="en-US" sz="6000" cap="all" dirty="0">
              <a:solidFill>
                <a:srgbClr val="26A69A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wind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4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初识</a:t>
            </a:r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JavaScript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Freeform 16"/>
          <p:cNvSpPr/>
          <p:nvPr/>
        </p:nvSpPr>
        <p:spPr bwMode="auto">
          <a:xfrm rot="11258092">
            <a:off x="9777540" y="2342288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6"/>
          <p:cNvSpPr/>
          <p:nvPr/>
        </p:nvSpPr>
        <p:spPr bwMode="auto">
          <a:xfrm rot="11258092">
            <a:off x="6193400" y="4822914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6"/>
          <p:cNvSpPr/>
          <p:nvPr/>
        </p:nvSpPr>
        <p:spPr bwMode="auto">
          <a:xfrm>
            <a:off x="6281593" y="2818882"/>
            <a:ext cx="5902655" cy="4031950"/>
          </a:xfrm>
          <a:custGeom>
            <a:avLst/>
            <a:gdLst>
              <a:gd name="T0" fmla="*/ 0 w 1768"/>
              <a:gd name="T1" fmla="*/ 1568 h 1568"/>
              <a:gd name="T2" fmla="*/ 1768 w 1768"/>
              <a:gd name="T3" fmla="*/ 1568 h 1568"/>
              <a:gd name="T4" fmla="*/ 1768 w 1768"/>
              <a:gd name="T5" fmla="*/ 0 h 1568"/>
              <a:gd name="T6" fmla="*/ 0 w 1768"/>
              <a:gd name="T7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8" h="1568">
                <a:moveTo>
                  <a:pt x="0" y="1568"/>
                </a:moveTo>
                <a:lnTo>
                  <a:pt x="1768" y="1568"/>
                </a:lnTo>
                <a:lnTo>
                  <a:pt x="1768" y="0"/>
                </a:lnTo>
                <a:lnTo>
                  <a:pt x="0" y="1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6"/>
          <p:cNvSpPr/>
          <p:nvPr/>
        </p:nvSpPr>
        <p:spPr bwMode="auto">
          <a:xfrm rot="458092">
            <a:off x="8619215" y="4255576"/>
            <a:ext cx="1971287" cy="1748800"/>
          </a:xfrm>
          <a:custGeom>
            <a:avLst/>
            <a:gdLst>
              <a:gd name="T0" fmla="*/ 0 w 859"/>
              <a:gd name="T1" fmla="*/ 486 h 762"/>
              <a:gd name="T2" fmla="*/ 129 w 859"/>
              <a:gd name="T3" fmla="*/ 600 h 762"/>
              <a:gd name="T4" fmla="*/ 703 w 859"/>
              <a:gd name="T5" fmla="*/ 624 h 762"/>
              <a:gd name="T6" fmla="*/ 676 w 859"/>
              <a:gd name="T7" fmla="*/ 115 h 762"/>
              <a:gd name="T8" fmla="*/ 547 w 859"/>
              <a:gd name="T9" fmla="*/ 0 h 762"/>
              <a:gd name="T10" fmla="*/ 0 w 859"/>
              <a:gd name="T11" fmla="*/ 486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9" h="762">
                <a:moveTo>
                  <a:pt x="0" y="486"/>
                </a:moveTo>
                <a:cubicBezTo>
                  <a:pt x="2" y="487"/>
                  <a:pt x="127" y="599"/>
                  <a:pt x="129" y="600"/>
                </a:cubicBezTo>
                <a:cubicBezTo>
                  <a:pt x="300" y="752"/>
                  <a:pt x="547" y="762"/>
                  <a:pt x="703" y="624"/>
                </a:cubicBezTo>
                <a:cubicBezTo>
                  <a:pt x="859" y="486"/>
                  <a:pt x="848" y="267"/>
                  <a:pt x="676" y="115"/>
                </a:cubicBezTo>
                <a:cubicBezTo>
                  <a:pt x="675" y="113"/>
                  <a:pt x="549" y="2"/>
                  <a:pt x="547" y="0"/>
                </a:cubicBezTo>
                <a:lnTo>
                  <a:pt x="0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90500" dir="72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6144423" y="1449249"/>
            <a:ext cx="469842" cy="410582"/>
          </a:xfrm>
          <a:custGeom>
            <a:avLst/>
            <a:gdLst>
              <a:gd name="T0" fmla="*/ 0 w 222"/>
              <a:gd name="T1" fmla="*/ 194 h 194"/>
              <a:gd name="T2" fmla="*/ 222 w 222"/>
              <a:gd name="T3" fmla="*/ 194 h 194"/>
              <a:gd name="T4" fmla="*/ 140 w 222"/>
              <a:gd name="T5" fmla="*/ 62 h 194"/>
              <a:gd name="T6" fmla="*/ 142 w 222"/>
              <a:gd name="T7" fmla="*/ 62 h 194"/>
              <a:gd name="T8" fmla="*/ 142 w 222"/>
              <a:gd name="T9" fmla="*/ 26 h 194"/>
              <a:gd name="T10" fmla="*/ 154 w 222"/>
              <a:gd name="T11" fmla="*/ 26 h 194"/>
              <a:gd name="T12" fmla="*/ 154 w 222"/>
              <a:gd name="T13" fmla="*/ 0 h 194"/>
              <a:gd name="T14" fmla="*/ 69 w 222"/>
              <a:gd name="T15" fmla="*/ 0 h 194"/>
              <a:gd name="T16" fmla="*/ 69 w 222"/>
              <a:gd name="T17" fmla="*/ 26 h 194"/>
              <a:gd name="T18" fmla="*/ 80 w 222"/>
              <a:gd name="T19" fmla="*/ 26 h 194"/>
              <a:gd name="T20" fmla="*/ 80 w 222"/>
              <a:gd name="T21" fmla="*/ 62 h 194"/>
              <a:gd name="T22" fmla="*/ 0 w 222"/>
              <a:gd name="T23" fmla="*/ 194 h 194"/>
              <a:gd name="T24" fmla="*/ 102 w 222"/>
              <a:gd name="T25" fmla="*/ 64 h 194"/>
              <a:gd name="T26" fmla="*/ 116 w 222"/>
              <a:gd name="T27" fmla="*/ 64 h 194"/>
              <a:gd name="T28" fmla="*/ 140 w 222"/>
              <a:gd name="T29" fmla="*/ 106 h 194"/>
              <a:gd name="T30" fmla="*/ 78 w 222"/>
              <a:gd name="T31" fmla="*/ 106 h 194"/>
              <a:gd name="T32" fmla="*/ 102 w 222"/>
              <a:gd name="T33" fmla="*/ 6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194">
                <a:moveTo>
                  <a:pt x="0" y="194"/>
                </a:moveTo>
                <a:lnTo>
                  <a:pt x="222" y="194"/>
                </a:lnTo>
                <a:lnTo>
                  <a:pt x="140" y="62"/>
                </a:lnTo>
                <a:lnTo>
                  <a:pt x="142" y="62"/>
                </a:lnTo>
                <a:lnTo>
                  <a:pt x="142" y="26"/>
                </a:lnTo>
                <a:lnTo>
                  <a:pt x="154" y="26"/>
                </a:lnTo>
                <a:lnTo>
                  <a:pt x="154" y="0"/>
                </a:lnTo>
                <a:lnTo>
                  <a:pt x="69" y="0"/>
                </a:lnTo>
                <a:lnTo>
                  <a:pt x="69" y="26"/>
                </a:lnTo>
                <a:lnTo>
                  <a:pt x="80" y="26"/>
                </a:lnTo>
                <a:lnTo>
                  <a:pt x="80" y="62"/>
                </a:lnTo>
                <a:lnTo>
                  <a:pt x="0" y="194"/>
                </a:lnTo>
                <a:close/>
                <a:moveTo>
                  <a:pt x="102" y="64"/>
                </a:moveTo>
                <a:lnTo>
                  <a:pt x="116" y="64"/>
                </a:lnTo>
                <a:lnTo>
                  <a:pt x="140" y="106"/>
                </a:lnTo>
                <a:lnTo>
                  <a:pt x="78" y="106"/>
                </a:lnTo>
                <a:lnTo>
                  <a:pt x="102" y="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11"/>
          <p:cNvSpPr/>
          <p:nvPr/>
        </p:nvSpPr>
        <p:spPr bwMode="auto">
          <a:xfrm>
            <a:off x="4026233" y="2938037"/>
            <a:ext cx="548149" cy="518519"/>
          </a:xfrm>
          <a:custGeom>
            <a:avLst/>
            <a:gdLst>
              <a:gd name="T0" fmla="*/ 210 w 259"/>
              <a:gd name="T1" fmla="*/ 245 h 245"/>
              <a:gd name="T2" fmla="*/ 129 w 259"/>
              <a:gd name="T3" fmla="*/ 203 h 245"/>
              <a:gd name="T4" fmla="*/ 49 w 259"/>
              <a:gd name="T5" fmla="*/ 245 h 245"/>
              <a:gd name="T6" fmla="*/ 66 w 259"/>
              <a:gd name="T7" fmla="*/ 158 h 245"/>
              <a:gd name="T8" fmla="*/ 0 w 259"/>
              <a:gd name="T9" fmla="*/ 94 h 245"/>
              <a:gd name="T10" fmla="*/ 89 w 259"/>
              <a:gd name="T11" fmla="*/ 80 h 245"/>
              <a:gd name="T12" fmla="*/ 129 w 259"/>
              <a:gd name="T13" fmla="*/ 0 h 245"/>
              <a:gd name="T14" fmla="*/ 170 w 259"/>
              <a:gd name="T15" fmla="*/ 80 h 245"/>
              <a:gd name="T16" fmla="*/ 259 w 259"/>
              <a:gd name="T17" fmla="*/ 94 h 245"/>
              <a:gd name="T18" fmla="*/ 193 w 259"/>
              <a:gd name="T19" fmla="*/ 158 h 245"/>
              <a:gd name="T20" fmla="*/ 210 w 259"/>
              <a:gd name="T21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245">
                <a:moveTo>
                  <a:pt x="210" y="245"/>
                </a:moveTo>
                <a:lnTo>
                  <a:pt x="129" y="203"/>
                </a:lnTo>
                <a:lnTo>
                  <a:pt x="49" y="245"/>
                </a:lnTo>
                <a:lnTo>
                  <a:pt x="66" y="158"/>
                </a:lnTo>
                <a:lnTo>
                  <a:pt x="0" y="94"/>
                </a:lnTo>
                <a:lnTo>
                  <a:pt x="89" y="80"/>
                </a:lnTo>
                <a:lnTo>
                  <a:pt x="129" y="0"/>
                </a:lnTo>
                <a:lnTo>
                  <a:pt x="170" y="80"/>
                </a:lnTo>
                <a:lnTo>
                  <a:pt x="259" y="94"/>
                </a:lnTo>
                <a:lnTo>
                  <a:pt x="193" y="158"/>
                </a:lnTo>
                <a:lnTo>
                  <a:pt x="210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1931278" y="4483291"/>
            <a:ext cx="495239" cy="495239"/>
          </a:xfrm>
          <a:custGeom>
            <a:avLst/>
            <a:gdLst>
              <a:gd name="T0" fmla="*/ 91 w 99"/>
              <a:gd name="T1" fmla="*/ 41 h 99"/>
              <a:gd name="T2" fmla="*/ 85 w 99"/>
              <a:gd name="T3" fmla="*/ 26 h 99"/>
              <a:gd name="T4" fmla="*/ 85 w 99"/>
              <a:gd name="T5" fmla="*/ 15 h 99"/>
              <a:gd name="T6" fmla="*/ 74 w 99"/>
              <a:gd name="T7" fmla="*/ 14 h 99"/>
              <a:gd name="T8" fmla="*/ 58 w 99"/>
              <a:gd name="T9" fmla="*/ 8 h 99"/>
              <a:gd name="T10" fmla="*/ 50 w 99"/>
              <a:gd name="T11" fmla="*/ 0 h 99"/>
              <a:gd name="T12" fmla="*/ 41 w 99"/>
              <a:gd name="T13" fmla="*/ 8 h 99"/>
              <a:gd name="T14" fmla="*/ 27 w 99"/>
              <a:gd name="T15" fmla="*/ 14 h 99"/>
              <a:gd name="T16" fmla="*/ 21 w 99"/>
              <a:gd name="T17" fmla="*/ 12 h 99"/>
              <a:gd name="T18" fmla="*/ 15 w 99"/>
              <a:gd name="T19" fmla="*/ 14 h 99"/>
              <a:gd name="T20" fmla="*/ 15 w 99"/>
              <a:gd name="T21" fmla="*/ 25 h 99"/>
              <a:gd name="T22" fmla="*/ 9 w 99"/>
              <a:gd name="T23" fmla="*/ 41 h 99"/>
              <a:gd name="T24" fmla="*/ 0 w 99"/>
              <a:gd name="T25" fmla="*/ 49 h 99"/>
              <a:gd name="T26" fmla="*/ 9 w 99"/>
              <a:gd name="T27" fmla="*/ 57 h 99"/>
              <a:gd name="T28" fmla="*/ 15 w 99"/>
              <a:gd name="T29" fmla="*/ 72 h 99"/>
              <a:gd name="T30" fmla="*/ 15 w 99"/>
              <a:gd name="T31" fmla="*/ 84 h 99"/>
              <a:gd name="T32" fmla="*/ 26 w 99"/>
              <a:gd name="T33" fmla="*/ 84 h 99"/>
              <a:gd name="T34" fmla="*/ 41 w 99"/>
              <a:gd name="T35" fmla="*/ 90 h 99"/>
              <a:gd name="T36" fmla="*/ 50 w 99"/>
              <a:gd name="T37" fmla="*/ 99 h 99"/>
              <a:gd name="T38" fmla="*/ 58 w 99"/>
              <a:gd name="T39" fmla="*/ 90 h 99"/>
              <a:gd name="T40" fmla="*/ 63 w 99"/>
              <a:gd name="T41" fmla="*/ 89 h 99"/>
              <a:gd name="T42" fmla="*/ 73 w 99"/>
              <a:gd name="T43" fmla="*/ 84 h 99"/>
              <a:gd name="T44" fmla="*/ 84 w 99"/>
              <a:gd name="T45" fmla="*/ 84 h 99"/>
              <a:gd name="T46" fmla="*/ 84 w 99"/>
              <a:gd name="T47" fmla="*/ 73 h 99"/>
              <a:gd name="T48" fmla="*/ 91 w 99"/>
              <a:gd name="T49" fmla="*/ 58 h 99"/>
              <a:gd name="T50" fmla="*/ 99 w 99"/>
              <a:gd name="T51" fmla="*/ 49 h 99"/>
              <a:gd name="T52" fmla="*/ 91 w 99"/>
              <a:gd name="T53" fmla="*/ 41 h 99"/>
              <a:gd name="T54" fmla="*/ 50 w 99"/>
              <a:gd name="T55" fmla="*/ 68 h 99"/>
              <a:gd name="T56" fmla="*/ 31 w 99"/>
              <a:gd name="T57" fmla="*/ 49 h 99"/>
              <a:gd name="T58" fmla="*/ 50 w 99"/>
              <a:gd name="T59" fmla="*/ 30 h 99"/>
              <a:gd name="T60" fmla="*/ 69 w 99"/>
              <a:gd name="T61" fmla="*/ 49 h 99"/>
              <a:gd name="T62" fmla="*/ 50 w 99"/>
              <a:gd name="T63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" h="99">
                <a:moveTo>
                  <a:pt x="91" y="41"/>
                </a:moveTo>
                <a:cubicBezTo>
                  <a:pt x="90" y="36"/>
                  <a:pt x="88" y="30"/>
                  <a:pt x="85" y="26"/>
                </a:cubicBezTo>
                <a:cubicBezTo>
                  <a:pt x="88" y="23"/>
                  <a:pt x="88" y="18"/>
                  <a:pt x="85" y="15"/>
                </a:cubicBezTo>
                <a:cubicBezTo>
                  <a:pt x="82" y="11"/>
                  <a:pt x="77" y="11"/>
                  <a:pt x="74" y="14"/>
                </a:cubicBezTo>
                <a:cubicBezTo>
                  <a:pt x="69" y="11"/>
                  <a:pt x="64" y="9"/>
                  <a:pt x="58" y="8"/>
                </a:cubicBezTo>
                <a:cubicBezTo>
                  <a:pt x="58" y="3"/>
                  <a:pt x="54" y="0"/>
                  <a:pt x="50" y="0"/>
                </a:cubicBezTo>
                <a:cubicBezTo>
                  <a:pt x="45" y="0"/>
                  <a:pt x="41" y="3"/>
                  <a:pt x="41" y="8"/>
                </a:cubicBezTo>
                <a:cubicBezTo>
                  <a:pt x="36" y="9"/>
                  <a:pt x="31" y="11"/>
                  <a:pt x="27" y="14"/>
                </a:cubicBezTo>
                <a:cubicBezTo>
                  <a:pt x="25" y="12"/>
                  <a:pt x="23" y="12"/>
                  <a:pt x="21" y="12"/>
                </a:cubicBezTo>
                <a:cubicBezTo>
                  <a:pt x="19" y="12"/>
                  <a:pt x="17" y="12"/>
                  <a:pt x="15" y="14"/>
                </a:cubicBezTo>
                <a:cubicBezTo>
                  <a:pt x="12" y="17"/>
                  <a:pt x="12" y="22"/>
                  <a:pt x="15" y="25"/>
                </a:cubicBezTo>
                <a:cubicBezTo>
                  <a:pt x="12" y="30"/>
                  <a:pt x="10" y="35"/>
                  <a:pt x="9" y="41"/>
                </a:cubicBezTo>
                <a:cubicBezTo>
                  <a:pt x="4" y="41"/>
                  <a:pt x="0" y="44"/>
                  <a:pt x="0" y="49"/>
                </a:cubicBezTo>
                <a:cubicBezTo>
                  <a:pt x="0" y="54"/>
                  <a:pt x="4" y="57"/>
                  <a:pt x="9" y="57"/>
                </a:cubicBezTo>
                <a:cubicBezTo>
                  <a:pt x="10" y="63"/>
                  <a:pt x="12" y="68"/>
                  <a:pt x="15" y="72"/>
                </a:cubicBezTo>
                <a:cubicBezTo>
                  <a:pt x="11" y="75"/>
                  <a:pt x="11" y="80"/>
                  <a:pt x="15" y="84"/>
                </a:cubicBezTo>
                <a:cubicBezTo>
                  <a:pt x="18" y="87"/>
                  <a:pt x="23" y="87"/>
                  <a:pt x="26" y="84"/>
                </a:cubicBezTo>
                <a:cubicBezTo>
                  <a:pt x="30" y="87"/>
                  <a:pt x="36" y="89"/>
                  <a:pt x="41" y="90"/>
                </a:cubicBezTo>
                <a:cubicBezTo>
                  <a:pt x="41" y="95"/>
                  <a:pt x="45" y="99"/>
                  <a:pt x="50" y="99"/>
                </a:cubicBezTo>
                <a:cubicBezTo>
                  <a:pt x="54" y="99"/>
                  <a:pt x="58" y="95"/>
                  <a:pt x="58" y="90"/>
                </a:cubicBezTo>
                <a:cubicBezTo>
                  <a:pt x="60" y="90"/>
                  <a:pt x="62" y="89"/>
                  <a:pt x="63" y="89"/>
                </a:cubicBezTo>
                <a:cubicBezTo>
                  <a:pt x="67" y="88"/>
                  <a:pt x="70" y="86"/>
                  <a:pt x="73" y="84"/>
                </a:cubicBezTo>
                <a:cubicBezTo>
                  <a:pt x="76" y="87"/>
                  <a:pt x="81" y="87"/>
                  <a:pt x="84" y="84"/>
                </a:cubicBezTo>
                <a:cubicBezTo>
                  <a:pt x="87" y="81"/>
                  <a:pt x="87" y="76"/>
                  <a:pt x="84" y="73"/>
                </a:cubicBezTo>
                <a:cubicBezTo>
                  <a:pt x="87" y="68"/>
                  <a:pt x="90" y="63"/>
                  <a:pt x="91" y="58"/>
                </a:cubicBezTo>
                <a:cubicBezTo>
                  <a:pt x="95" y="58"/>
                  <a:pt x="99" y="54"/>
                  <a:pt x="99" y="49"/>
                </a:cubicBezTo>
                <a:cubicBezTo>
                  <a:pt x="99" y="45"/>
                  <a:pt x="95" y="41"/>
                  <a:pt x="91" y="41"/>
                </a:cubicBezTo>
                <a:close/>
                <a:moveTo>
                  <a:pt x="50" y="68"/>
                </a:moveTo>
                <a:cubicBezTo>
                  <a:pt x="39" y="68"/>
                  <a:pt x="31" y="60"/>
                  <a:pt x="31" y="49"/>
                </a:cubicBezTo>
                <a:cubicBezTo>
                  <a:pt x="31" y="39"/>
                  <a:pt x="39" y="30"/>
                  <a:pt x="50" y="30"/>
                </a:cubicBezTo>
                <a:cubicBezTo>
                  <a:pt x="60" y="30"/>
                  <a:pt x="69" y="39"/>
                  <a:pt x="69" y="49"/>
                </a:cubicBezTo>
                <a:cubicBezTo>
                  <a:pt x="69" y="60"/>
                  <a:pt x="60" y="68"/>
                  <a:pt x="5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05" tIns="60953" rIns="121905" bIns="60953" numCol="1" anchor="t" anchorCtr="0" compatLnSpc="1"/>
          <a:lstStyle/>
          <a:p>
            <a:endParaRPr lang="zh-CN" altLang="en-US" sz="2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6907905" y="2048734"/>
            <a:ext cx="2762199" cy="90134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JavaScript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原名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liveScript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,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是一门动态类型，弱类型基于原型的脚本语言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4" name="TextBox 170"/>
          <p:cNvSpPr txBox="1"/>
          <p:nvPr/>
        </p:nvSpPr>
        <p:spPr>
          <a:xfrm>
            <a:off x="6823710" y="1520190"/>
            <a:ext cx="3532505" cy="58102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JavaScript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是什么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5" name="TextBox 170"/>
          <p:cNvSpPr txBox="1"/>
          <p:nvPr/>
        </p:nvSpPr>
        <p:spPr>
          <a:xfrm>
            <a:off x="4770120" y="3118485"/>
            <a:ext cx="3741420" cy="58102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JavaScrpit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的作用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6" name="TextBox 41"/>
          <p:cNvSpPr txBox="1"/>
          <p:nvPr/>
        </p:nvSpPr>
        <p:spPr>
          <a:xfrm>
            <a:off x="2194697" y="5247218"/>
            <a:ext cx="2681301" cy="61825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marL="342900" lvl="0" indent="-342900">
              <a:lnSpc>
                <a:spcPct val="130000"/>
              </a:lnSpc>
              <a:buAutoNum type="arabicPeriod"/>
              <a:defRPr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Script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标签里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外部的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js 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文件内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7" name="TextBox 170"/>
          <p:cNvSpPr txBox="1"/>
          <p:nvPr/>
        </p:nvSpPr>
        <p:spPr>
          <a:xfrm>
            <a:off x="2471420" y="4578985"/>
            <a:ext cx="3809365" cy="58102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2655" dirty="0">
                <a:solidFill>
                  <a:srgbClr val="262626"/>
                </a:solidFill>
                <a:cs typeface="+mn-ea"/>
                <a:sym typeface="+mn-lt"/>
              </a:rPr>
              <a:t>JavaScript </a:t>
            </a:r>
            <a:r>
              <a:rPr lang="zh-CN" altLang="en-US" sz="2655" dirty="0">
                <a:solidFill>
                  <a:srgbClr val="262626"/>
                </a:solidFill>
                <a:cs typeface="+mn-ea"/>
                <a:sym typeface="+mn-lt"/>
              </a:rPr>
              <a:t>写在哪里</a:t>
            </a:r>
            <a:endParaRPr lang="en-GB" altLang="zh-CN" sz="1325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48" name="TextBox 170"/>
          <p:cNvSpPr txBox="1"/>
          <p:nvPr/>
        </p:nvSpPr>
        <p:spPr>
          <a:xfrm>
            <a:off x="10356142" y="2494847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TextBox 170"/>
          <p:cNvSpPr txBox="1"/>
          <p:nvPr/>
        </p:nvSpPr>
        <p:spPr>
          <a:xfrm>
            <a:off x="9245316" y="4635220"/>
            <a:ext cx="814082" cy="675881"/>
          </a:xfrm>
          <a:prstGeom prst="rect">
            <a:avLst/>
          </a:prstGeom>
          <a:solidFill>
            <a:schemeClr val="bg1"/>
          </a:solidFill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accent2"/>
                </a:solidFill>
                <a:cs typeface="+mn-ea"/>
                <a:sym typeface="+mn-lt"/>
              </a:rPr>
              <a:t>02</a:t>
            </a:r>
            <a:endParaRPr lang="zh-CN" altLang="en-US" sz="379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55" name="TextBox 170"/>
          <p:cNvSpPr txBox="1"/>
          <p:nvPr/>
        </p:nvSpPr>
        <p:spPr>
          <a:xfrm>
            <a:off x="6779822" y="5082260"/>
            <a:ext cx="814082" cy="675881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defRPr/>
            </a:pPr>
            <a:r>
              <a:rPr lang="en-US" altLang="zh-CN" sz="379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79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26" name="TextBox 41"/>
          <p:cNvSpPr txBox="1"/>
          <p:nvPr/>
        </p:nvSpPr>
        <p:spPr>
          <a:xfrm>
            <a:off x="4993326" y="3618377"/>
            <a:ext cx="2681301" cy="1458486"/>
          </a:xfrm>
          <a:prstGeom prst="rect">
            <a:avLst/>
          </a:prstGeom>
          <a:noFill/>
        </p:spPr>
        <p:txBody>
          <a:bodyPr wrap="square" lIns="81225" tIns="40613" rIns="81225" bIns="40613" rtlCol="0">
            <a:spAutoFit/>
          </a:bodyPr>
          <a:lstStyle/>
          <a:p>
            <a:pPr marL="342900" lvl="0" indent="-342900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页面特效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前后交互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>
              <a:lnSpc>
                <a:spcPct val="130000"/>
              </a:lnSpc>
              <a:buAutoNum type="arabicPeriod"/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后台开发（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node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）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  <a:p>
            <a:pPr marL="342900" lvl="0" indent="-342900" algn="ctr">
              <a:lnSpc>
                <a:spcPct val="130000"/>
              </a:lnSpc>
              <a:buAutoNum type="arabicPeriod"/>
              <a:defRPr/>
            </a:pP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3" grpId="0"/>
      <p:bldP spid="34" grpId="0"/>
      <p:bldP spid="45" grpId="0"/>
      <p:bldP spid="46" grpId="0"/>
      <p:bldP spid="47" grpId="0"/>
      <p:bldP spid="48" grpId="0"/>
      <p:bldP spid="54" grpId="0" bldLvl="0" animBg="1"/>
      <p:bldP spid="5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写在哪 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5754" y="973015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写在 </a:t>
            </a:r>
            <a:r>
              <a:rPr lang="en-US" altLang="zh-CN" dirty="0"/>
              <a:t>script </a:t>
            </a:r>
            <a:r>
              <a:rPr lang="zh-CN" altLang="en-US" dirty="0"/>
              <a:t>标签里面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1662308"/>
            <a:ext cx="3124200" cy="933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5754" y="3480885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zh-CN" altLang="en-US" dirty="0"/>
              <a:t>写在外部的 </a:t>
            </a:r>
            <a:r>
              <a:rPr lang="en-US" altLang="zh-CN" dirty="0"/>
              <a:t>js </a:t>
            </a:r>
            <a:r>
              <a:rPr lang="zh-CN" altLang="en-US" dirty="0"/>
              <a:t>文件内，然后引入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82" y="4883619"/>
            <a:ext cx="2828925" cy="352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857" y="4435755"/>
            <a:ext cx="3810000" cy="1123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79" y="4903624"/>
            <a:ext cx="1590675" cy="8096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77122" y="4764259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4"/>
                </a:solidFill>
                <a:effectLst/>
              </a:rPr>
              <a:t>==&gt;</a:t>
            </a:r>
            <a:endParaRPr lang="zh-CN" altLang="en-US" sz="5400" b="1" cap="none" spc="0" dirty="0">
              <a:solidFill>
                <a:schemeClr val="accent4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77121" y="1632076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>
                <a:solidFill>
                  <a:schemeClr val="accent4"/>
                </a:solidFill>
                <a:effectLst/>
              </a:rPr>
              <a:t>==&gt;</a:t>
            </a:r>
            <a:endParaRPr lang="zh-CN" altLang="en-US" sz="5400" b="1" cap="none" spc="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570" y="1621956"/>
            <a:ext cx="3838575" cy="1162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244" y="3964268"/>
            <a:ext cx="3533775" cy="94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 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一些注意事项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092473" y="2648854"/>
            <a:ext cx="4029398" cy="3129382"/>
            <a:chOff x="2329" y="786"/>
            <a:chExt cx="3022" cy="2347"/>
          </a:xfrm>
        </p:grpSpPr>
        <p:sp>
          <p:nvSpPr>
            <p:cNvPr id="5" name="Freeform 5"/>
            <p:cNvSpPr/>
            <p:nvPr/>
          </p:nvSpPr>
          <p:spPr bwMode="auto">
            <a:xfrm>
              <a:off x="3462" y="1393"/>
              <a:ext cx="389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-1" fmla="*/ 0 w 10000"/>
                <a:gd name="connsiteY0-2" fmla="*/ 5342 h 6013"/>
                <a:gd name="connsiteX1-3" fmla="*/ 0 w 10000"/>
                <a:gd name="connsiteY1-4" fmla="*/ 5342 h 6013"/>
                <a:gd name="connsiteX2-5" fmla="*/ 5000 w 10000"/>
                <a:gd name="connsiteY2-6" fmla="*/ 6013 h 6013"/>
                <a:gd name="connsiteX3-7" fmla="*/ 5000 w 10000"/>
                <a:gd name="connsiteY3-8" fmla="*/ 6013 h 6013"/>
                <a:gd name="connsiteX4-9" fmla="*/ 10000 w 10000"/>
                <a:gd name="connsiteY4-10" fmla="*/ 5342 h 6013"/>
                <a:gd name="connsiteX5-11" fmla="*/ 10000 w 10000"/>
                <a:gd name="connsiteY5-12" fmla="*/ 5342 h 6013"/>
                <a:gd name="connsiteX6-13" fmla="*/ 10000 w 10000"/>
                <a:gd name="connsiteY6-14" fmla="*/ 0 h 60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84" tIns="17143" rIns="34284" bIns="17143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00">
                <a:cs typeface="+mn-ea"/>
                <a:sym typeface="+mn-lt"/>
              </a:endParaRPr>
            </a:p>
          </p:txBody>
        </p:sp>
      </p:grpSp>
      <p:sp>
        <p:nvSpPr>
          <p:cNvPr id="10" name="Rounded Rectangle 11"/>
          <p:cNvSpPr>
            <a:spLocks noChangeAspect="1"/>
          </p:cNvSpPr>
          <p:nvPr/>
        </p:nvSpPr>
        <p:spPr>
          <a:xfrm>
            <a:off x="4161277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Text Placeholder 7"/>
          <p:cNvSpPr txBox="1"/>
          <p:nvPr/>
        </p:nvSpPr>
        <p:spPr>
          <a:xfrm>
            <a:off x="4219001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01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12" name="Rounded Rectangle 23"/>
          <p:cNvSpPr>
            <a:spLocks noChangeAspect="1"/>
          </p:cNvSpPr>
          <p:nvPr/>
        </p:nvSpPr>
        <p:spPr>
          <a:xfrm>
            <a:off x="7560481" y="2038024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Text Placeholder 7"/>
          <p:cNvSpPr txBox="1"/>
          <p:nvPr/>
        </p:nvSpPr>
        <p:spPr>
          <a:xfrm>
            <a:off x="7618204" y="2129302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02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Rounded Rectangle 27"/>
          <p:cNvSpPr>
            <a:spLocks noChangeAspect="1"/>
          </p:cNvSpPr>
          <p:nvPr/>
        </p:nvSpPr>
        <p:spPr>
          <a:xfrm>
            <a:off x="4112474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Text Placeholder 7"/>
          <p:cNvSpPr txBox="1"/>
          <p:nvPr/>
        </p:nvSpPr>
        <p:spPr>
          <a:xfrm>
            <a:off x="4170198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03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16" name="Rounded Rectangle 16"/>
          <p:cNvSpPr>
            <a:spLocks noChangeAspect="1"/>
          </p:cNvSpPr>
          <p:nvPr/>
        </p:nvSpPr>
        <p:spPr>
          <a:xfrm>
            <a:off x="7560481" y="4836608"/>
            <a:ext cx="719905" cy="72060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Text Placeholder 7"/>
          <p:cNvSpPr txBox="1"/>
          <p:nvPr/>
        </p:nvSpPr>
        <p:spPr>
          <a:xfrm>
            <a:off x="7618204" y="4927886"/>
            <a:ext cx="582762" cy="480928"/>
          </a:xfrm>
          <a:prstGeom prst="rect">
            <a:avLst/>
          </a:prstGeom>
        </p:spPr>
        <p:txBody>
          <a:bodyPr vert="horz" lIns="0" tIns="98497" rIns="0" bIns="98497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1500" dirty="0">
                <a:latin typeface="+mn-lt"/>
                <a:cs typeface="+mn-ea"/>
                <a:sym typeface="+mn-lt"/>
              </a:rPr>
              <a:t>04</a:t>
            </a:r>
            <a:endParaRPr lang="es-ES_tradnl" sz="1500" dirty="0">
              <a:latin typeface="+mn-lt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23284" y="1944636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严格区分大小写</a:t>
            </a:r>
            <a:endParaRPr lang="en-US" altLang="zh-CN" dirty="0"/>
          </a:p>
        </p:txBody>
      </p:sp>
      <p:sp>
        <p:nvSpPr>
          <p:cNvPr id="22" name="文本框 21"/>
          <p:cNvSpPr txBox="1"/>
          <p:nvPr/>
        </p:nvSpPr>
        <p:spPr>
          <a:xfrm>
            <a:off x="2730561" y="6174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729679" y="201803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每一行完整语句后面加分号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24" name="文本框 23"/>
          <p:cNvSpPr txBox="1"/>
          <p:nvPr/>
        </p:nvSpPr>
        <p:spPr>
          <a:xfrm>
            <a:off x="8900238" y="482757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代码要缩进，保持可读性</a:t>
            </a:r>
            <a:endParaRPr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665726" y="479901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变量名不能使用关键字和保留字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0" grpId="0" animBg="1"/>
      <p:bldP spid="1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 txBox="1"/>
          <p:nvPr/>
        </p:nvSpPr>
        <p:spPr>
          <a:xfrm>
            <a:off x="860631" y="208980"/>
            <a:ext cx="3597001" cy="339700"/>
          </a:xfrm>
          <a:prstGeom prst="rect">
            <a:avLst/>
          </a:prstGeom>
        </p:spPr>
        <p:txBody>
          <a:bodyPr vert="horz" lIns="65016" tIns="32508" rIns="65016" bIns="325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JS </a:t>
            </a:r>
            <a:r>
              <a:rPr lang="zh-CN" altLang="en-US" sz="265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修改元素内容</a:t>
            </a:r>
            <a:endParaRPr lang="zh-CN" altLang="en-US" sz="2655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" y="6289249"/>
            <a:ext cx="1979720" cy="6511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795" y="1206982"/>
            <a:ext cx="4057650" cy="1952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29679" y="4263510"/>
            <a:ext cx="4966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1. </a:t>
            </a:r>
            <a:r>
              <a:rPr lang="zh-CN" altLang="en-US" dirty="0">
                <a:latin typeface="Consolas" panose="020B0609020204030204" pitchFamily="49" charset="0"/>
              </a:rPr>
              <a:t>首先获取</a:t>
            </a:r>
            <a:r>
              <a:rPr lang="en-US" altLang="zh-CN" dirty="0">
                <a:latin typeface="Consolas" panose="020B0609020204030204" pitchFamily="49" charset="0"/>
              </a:rPr>
              <a:t>id</a:t>
            </a:r>
            <a:r>
              <a:rPr lang="zh-CN" altLang="en-US" dirty="0">
                <a:latin typeface="Consolas" panose="020B0609020204030204" pitchFamily="49" charset="0"/>
              </a:rPr>
              <a:t>为</a:t>
            </a:r>
            <a:r>
              <a:rPr lang="en-US" altLang="zh-CN" dirty="0">
                <a:latin typeface="Consolas" panose="020B0609020204030204" pitchFamily="49" charset="0"/>
              </a:rPr>
              <a:t>xxx</a:t>
            </a:r>
            <a:r>
              <a:rPr lang="zh-CN" altLang="en-US" dirty="0">
                <a:latin typeface="Consolas" panose="020B0609020204030204" pitchFamily="49" charset="0"/>
              </a:rPr>
              <a:t>的元素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document.getElementById(“”);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2. var </a:t>
            </a:r>
            <a:r>
              <a:rPr lang="zh-CN" altLang="en-US" dirty="0">
                <a:latin typeface="Consolas" panose="020B0609020204030204" pitchFamily="49" charset="0"/>
              </a:rPr>
              <a:t>是 </a:t>
            </a:r>
            <a:r>
              <a:rPr lang="en-US" altLang="zh-CN" dirty="0">
                <a:latin typeface="Consolas" panose="020B0609020204030204" pitchFamily="49" charset="0"/>
              </a:rPr>
              <a:t>js </a:t>
            </a:r>
            <a:r>
              <a:rPr lang="zh-CN" altLang="en-US" dirty="0">
                <a:latin typeface="Consolas" panose="020B0609020204030204" pitchFamily="49" charset="0"/>
              </a:rPr>
              <a:t>定义变量的关键字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3. innerHTML </a:t>
            </a:r>
            <a:r>
              <a:rPr lang="zh-CN" altLang="en-US" dirty="0">
                <a:latin typeface="Consolas" panose="020B0609020204030204" pitchFamily="49" charset="0"/>
              </a:rPr>
              <a:t>和 </a:t>
            </a:r>
            <a:r>
              <a:rPr lang="en-US" altLang="zh-CN" dirty="0">
                <a:latin typeface="Consolas" panose="020B0609020204030204" pitchFamily="49" charset="0"/>
              </a:rPr>
              <a:t>innerText </a:t>
            </a:r>
            <a:r>
              <a:rPr lang="zh-CN" altLang="en-US" dirty="0">
                <a:latin typeface="Consolas" panose="020B0609020204030204" pitchFamily="49" charset="0"/>
              </a:rPr>
              <a:t>可以修改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</a:rPr>
              <a:t>获取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1" y="689224"/>
            <a:ext cx="6641270" cy="3949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1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2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194333"/>
  <p:tag name="MH_LIBRARY" val="GRAPHIC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1203</Words>
  <Application>WPS 演示</Application>
  <PresentationFormat>宽屏</PresentationFormat>
  <Paragraphs>233</Paragraphs>
  <Slides>21</Slides>
  <Notes>21</Notes>
  <HiddenSlides>0</HiddenSlides>
  <MMClips>6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Tw Cen MT</vt:lpstr>
      <vt:lpstr>Wingdings 3</vt:lpstr>
      <vt:lpstr>微软雅黑</vt:lpstr>
      <vt:lpstr>Consolas</vt:lpstr>
      <vt:lpstr>Agency FB</vt:lpstr>
      <vt:lpstr>Times New Roman</vt:lpstr>
      <vt:lpstr>Calibri</vt:lpstr>
      <vt:lpstr>方正尚酷简体</vt:lpstr>
      <vt:lpstr>FontAwesome</vt:lpstr>
      <vt:lpstr>华文仿宋</vt:lpstr>
      <vt:lpstr>Arial Unicode MS</vt:lpstr>
      <vt:lpstr>Tw Cen MT Condensed</vt:lpstr>
      <vt:lpstr>等线</vt:lpstr>
      <vt:lpstr>Verdana</vt:lpstr>
      <vt:lpstr>Segoe Print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4.pptx</dc:title>
  <dc:creator/>
  <cp:lastModifiedBy>JiaNeng</cp:lastModifiedBy>
  <cp:revision>11</cp:revision>
  <dcterms:created xsi:type="dcterms:W3CDTF">2017-04-11T03:57:00Z</dcterms:created>
  <dcterms:modified xsi:type="dcterms:W3CDTF">2019-08-15T07:22:24Z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